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17348200" cy="9753600"/>
  <p:embeddedFontLst>
    <p:embeddedFont>
      <p:font typeface="Oswald"/>
      <p:regular r:id="rId23"/>
      <p:bold r:id="rId24"/>
    </p:embeddedFont>
    <p:embeddedFont>
      <p:font typeface="Advent Pro Light"/>
      <p:regular r:id="rId25"/>
      <p:bold r:id="rId26"/>
    </p:embeddedFont>
    <p:embeddedFont>
      <p:font typeface="Advent Pro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Oswald-bold.fntdata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dventProLight-bold.fntdata"/><Relationship Id="rId25" Type="http://schemas.openxmlformats.org/officeDocument/2006/relationships/font" Target="fonts/AdventProLight-regular.fntdata"/><Relationship Id="rId28" Type="http://schemas.openxmlformats.org/officeDocument/2006/relationships/font" Target="fonts/AdventPro-bold.fntdata"/><Relationship Id="rId27" Type="http://schemas.openxmlformats.org/officeDocument/2006/relationships/font" Target="fonts/AdventPr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894760" y="731500"/>
            <a:ext cx="115605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bff2560e2_0_0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g8bff2560e2_0_0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d7774f558_0_87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8d7774f558_0_87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d7774f558_0_98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8d7774f558_0_98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d7774f558_0_114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8d7774f558_0_114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d7774f558_0_124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8d7774f558_0_124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d7774f558_0_141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8d7774f558_0_141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d7774f558_0_150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g8d7774f558_0_150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8d7774f558_0_159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g8d7774f558_0_159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d7774f558_0_168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8d7774f558_0_168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:notes"/>
          <p:cNvSpPr/>
          <p:nvPr>
            <p:ph idx="2" type="sldImg"/>
          </p:nvPr>
        </p:nvSpPr>
        <p:spPr>
          <a:xfrm>
            <a:off x="5422900" y="731838"/>
            <a:ext cx="6503988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27:notes"/>
          <p:cNvSpPr txBox="1"/>
          <p:nvPr>
            <p:ph idx="1" type="body"/>
          </p:nvPr>
        </p:nvSpPr>
        <p:spPr>
          <a:xfrm>
            <a:off x="1734800" y="4632950"/>
            <a:ext cx="13878601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24719436a_0_45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824719436a_0_45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d7774f558_0_2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8d7774f558_0_2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d7774f558_0_13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g8d7774f558_0_13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d7774f558_0_31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8d7774f558_0_31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d7774f558_0_43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8d7774f558_0_43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d7774f558_0_54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8d7774f558_0_54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d7774f558_0_65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8d7774f558_0_65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d7774f558_0_76:notes"/>
          <p:cNvSpPr/>
          <p:nvPr>
            <p:ph idx="2" type="sldImg"/>
          </p:nvPr>
        </p:nvSpPr>
        <p:spPr>
          <a:xfrm>
            <a:off x="5422900" y="731838"/>
            <a:ext cx="6504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8d7774f558_0_76:notes"/>
          <p:cNvSpPr txBox="1"/>
          <p:nvPr>
            <p:ph idx="1" type="body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 type="obj">
  <p:cSld name="OBJECT">
    <p:bg>
      <p:bgPr>
        <a:solidFill>
          <a:srgbClr val="434343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i="0" sz="6000">
                <a:solidFill>
                  <a:srgbClr val="FFC39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TLE DESIGN 1 ">
  <p:cSld name="CUSTOM_8_1_1_1">
    <p:bg>
      <p:bgPr>
        <a:solidFill>
          <a:srgbClr val="FFC39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i="0"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TLE DESIGN">
  <p:cSld name="CUSTOM_8">
    <p:bg>
      <p:bgPr>
        <a:solidFill>
          <a:srgbClr val="434343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None/>
              <a:defRPr i="0" sz="22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 &amp; TEXT  ">
  <p:cSld name="CUSTOM_6_1_1">
    <p:bg>
      <p:bgPr>
        <a:solidFill>
          <a:srgbClr val="43434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1863725" y="2877100"/>
            <a:ext cx="54861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type="title"/>
          </p:nvPr>
        </p:nvSpPr>
        <p:spPr>
          <a:xfrm>
            <a:off x="1587750" y="1763196"/>
            <a:ext cx="59685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 type="blank">
  <p:cSld name="BLANK">
    <p:bg>
      <p:bgPr>
        <a:solidFill>
          <a:srgbClr val="FFC39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2">
  <p:cSld name="CUSTOM_12">
    <p:bg>
      <p:bgPr>
        <a:solidFill>
          <a:srgbClr val="434343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 1">
  <p:cSld name="CUSTOM_12_3">
    <p:bg>
      <p:bgPr>
        <a:solidFill>
          <a:srgbClr val="FFFFF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TLE &amp; TEXT">
  <p:cSld name="Title Slide">
    <p:bg>
      <p:bgPr>
        <a:solidFill>
          <a:srgbClr val="FFC39F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03500" y="1403875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i="0"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703500" y="2579800"/>
            <a:ext cx="35610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>
  <p:cSld name="OBJECT_1">
    <p:bg>
      <p:bgPr>
        <a:solidFill>
          <a:srgbClr val="FFC39F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887750" y="1917800"/>
            <a:ext cx="73686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i="0"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16" name="Google Shape;16;p4"/>
          <p:cNvSpPr txBox="1"/>
          <p:nvPr>
            <p:ph idx="1" type="subTitle"/>
          </p:nvPr>
        </p:nvSpPr>
        <p:spPr>
          <a:xfrm>
            <a:off x="2897425" y="2950825"/>
            <a:ext cx="33492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">
  <p:cSld name="Title and Content">
    <p:bg>
      <p:bgPr>
        <a:solidFill>
          <a:srgbClr val="FFC39F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4546925" y="1905022"/>
            <a:ext cx="19119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2" type="title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1" name="Google Shape;21;p5"/>
          <p:cNvSpPr txBox="1"/>
          <p:nvPr>
            <p:ph idx="3" type="subTitle"/>
          </p:nvPr>
        </p:nvSpPr>
        <p:spPr>
          <a:xfrm>
            <a:off x="6940150" y="1905022"/>
            <a:ext cx="19119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4" type="title"/>
          </p:nvPr>
        </p:nvSpPr>
        <p:spPr>
          <a:xfrm>
            <a:off x="6940150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3" name="Google Shape;23;p5"/>
          <p:cNvSpPr txBox="1"/>
          <p:nvPr>
            <p:ph idx="5" type="subTitle"/>
          </p:nvPr>
        </p:nvSpPr>
        <p:spPr>
          <a:xfrm>
            <a:off x="6940150" y="4027072"/>
            <a:ext cx="19119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6" type="title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5" name="Google Shape;25;p5"/>
          <p:cNvSpPr txBox="1"/>
          <p:nvPr>
            <p:ph idx="7" type="title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6" name="Google Shape;26;p5"/>
          <p:cNvSpPr txBox="1"/>
          <p:nvPr>
            <p:ph idx="8" type="title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7" name="Google Shape;27;p5"/>
          <p:cNvSpPr txBox="1"/>
          <p:nvPr>
            <p:ph idx="9" type="title"/>
          </p:nvPr>
        </p:nvSpPr>
        <p:spPr>
          <a:xfrm>
            <a:off x="4217225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8" name="Google Shape;28;p5"/>
          <p:cNvSpPr txBox="1"/>
          <p:nvPr>
            <p:ph idx="13" type="subTitle"/>
          </p:nvPr>
        </p:nvSpPr>
        <p:spPr>
          <a:xfrm>
            <a:off x="4546925" y="4027072"/>
            <a:ext cx="19119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4" type="title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cxnSp>
        <p:nvCxnSpPr>
          <p:cNvPr id="30" name="Google Shape;30;p5"/>
          <p:cNvCxnSpPr/>
          <p:nvPr/>
        </p:nvCxnSpPr>
        <p:spPr>
          <a:xfrm>
            <a:off x="6703425" y="702675"/>
            <a:ext cx="0" cy="3672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5507">
          <p15:clr>
            <a:srgbClr val="F9AD4C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DESIGN ">
  <p:cSld name="Two Content">
    <p:bg>
      <p:bgPr>
        <a:solidFill>
          <a:srgbClr val="434343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500075" y="3425500"/>
            <a:ext cx="38427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i="0" sz="6000">
                <a:solidFill>
                  <a:srgbClr val="FFC39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3500075" y="4089729"/>
            <a:ext cx="29076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FFC39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2" type="title"/>
          </p:nvPr>
        </p:nvSpPr>
        <p:spPr>
          <a:xfrm>
            <a:off x="906425" y="2997417"/>
            <a:ext cx="2397000" cy="1040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TLE &amp; TWO COLUMNS">
  <p:cSld name="CUSTOM">
    <p:bg>
      <p:bgPr>
        <a:solidFill>
          <a:srgbClr val="43434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idx="1" type="subTitle"/>
          </p:nvPr>
        </p:nvSpPr>
        <p:spPr>
          <a:xfrm>
            <a:off x="1495212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2028050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i="0" sz="16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None/>
              <a:defRPr i="0" sz="22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i="0" sz="1600">
                <a:solidFill>
                  <a:srgbClr val="FFC39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EXT">
  <p:cSld name="CUSTOM_5">
    <p:bg>
      <p:bgPr>
        <a:solidFill>
          <a:srgbClr val="FFC39F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828549" y="2120400"/>
            <a:ext cx="32118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FF778A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TLE &amp; THREE COLUMNS">
  <p:cSld name="CUSTOM_1">
    <p:bg>
      <p:bgPr>
        <a:solidFill>
          <a:srgbClr val="FFC39F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type="title"/>
          </p:nvPr>
        </p:nvSpPr>
        <p:spPr>
          <a:xfrm>
            <a:off x="1251626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1252500" y="3340500"/>
            <a:ext cx="18414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9pPr>
          </a:lstStyle>
          <a:p/>
        </p:txBody>
      </p:sp>
      <p:sp>
        <p:nvSpPr>
          <p:cNvPr id="46" name="Google Shape;46;p9"/>
          <p:cNvSpPr txBox="1"/>
          <p:nvPr>
            <p:ph idx="2" type="title"/>
          </p:nvPr>
        </p:nvSpPr>
        <p:spPr>
          <a:xfrm>
            <a:off x="3651315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3" type="subTitle"/>
          </p:nvPr>
        </p:nvSpPr>
        <p:spPr>
          <a:xfrm>
            <a:off x="3652223" y="3340500"/>
            <a:ext cx="18414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9pPr>
          </a:lstStyle>
          <a:p/>
        </p:txBody>
      </p:sp>
      <p:sp>
        <p:nvSpPr>
          <p:cNvPr id="48" name="Google Shape;48;p9"/>
          <p:cNvSpPr txBox="1"/>
          <p:nvPr>
            <p:ph idx="4" type="title"/>
          </p:nvPr>
        </p:nvSpPr>
        <p:spPr>
          <a:xfrm>
            <a:off x="6051952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5" type="subTitle"/>
          </p:nvPr>
        </p:nvSpPr>
        <p:spPr>
          <a:xfrm>
            <a:off x="6052849" y="3340500"/>
            <a:ext cx="18414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9pPr>
          </a:lstStyle>
          <a:p/>
        </p:txBody>
      </p:sp>
      <p:sp>
        <p:nvSpPr>
          <p:cNvPr id="50" name="Google Shape;50;p9"/>
          <p:cNvSpPr txBox="1"/>
          <p:nvPr>
            <p:ph idx="6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i="0"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1">
  <p:cSld name="CUSTOM_12_2">
    <p:bg>
      <p:bgPr>
        <a:solidFill>
          <a:srgbClr val="FFC39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>
            <p:ph type="title"/>
          </p:nvPr>
        </p:nvSpPr>
        <p:spPr>
          <a:xfrm flipH="1">
            <a:off x="1458000" y="3425500"/>
            <a:ext cx="38427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i="0" sz="6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53" name="Google Shape;53;p10"/>
          <p:cNvSpPr txBox="1"/>
          <p:nvPr>
            <p:ph idx="1" type="subTitle"/>
          </p:nvPr>
        </p:nvSpPr>
        <p:spPr>
          <a:xfrm flipH="1">
            <a:off x="2393100" y="4089729"/>
            <a:ext cx="29076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600"/>
            </a:lvl9pPr>
          </a:lstStyle>
          <a:p/>
        </p:txBody>
      </p:sp>
      <p:sp>
        <p:nvSpPr>
          <p:cNvPr id="54" name="Google Shape;54;p10"/>
          <p:cNvSpPr txBox="1"/>
          <p:nvPr>
            <p:ph idx="2" type="title"/>
          </p:nvPr>
        </p:nvSpPr>
        <p:spPr>
          <a:xfrm flipH="1">
            <a:off x="5497350" y="2997417"/>
            <a:ext cx="2397000" cy="1040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33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"/>
              <a:buNone/>
              <a:defRPr b="0" i="0" sz="9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b="0" i="0" sz="1200" u="none" cap="none" strike="noStrik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983" y="60082"/>
            <a:ext cx="4482763" cy="234495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7"/>
          <p:cNvSpPr txBox="1"/>
          <p:nvPr>
            <p:ph type="title"/>
          </p:nvPr>
        </p:nvSpPr>
        <p:spPr>
          <a:xfrm>
            <a:off x="490574" y="2062350"/>
            <a:ext cx="4424700" cy="1018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IN" sz="3200"/>
              <a:t>Introduction to Cascading Style Sheets (CSS)</a:t>
            </a:r>
            <a:endParaRPr sz="3200">
              <a:solidFill>
                <a:srgbClr val="FFC39F"/>
              </a:solidFill>
            </a:endParaRPr>
          </a:p>
        </p:txBody>
      </p:sp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490569" y="3184596"/>
            <a:ext cx="37569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By: Harsh Bardhan Mishra⚡</a:t>
            </a:r>
            <a:endParaRPr sz="16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72" name="Google Shape;7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3775" y="4247945"/>
            <a:ext cx="2416044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3799" y="609788"/>
            <a:ext cx="3923926" cy="392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Ancestor and Child Selector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64" name="Google Shape;164;p26"/>
          <p:cNvSpPr txBox="1"/>
          <p:nvPr>
            <p:ph type="title"/>
          </p:nvPr>
        </p:nvSpPr>
        <p:spPr>
          <a:xfrm>
            <a:off x="504925" y="3187175"/>
            <a:ext cx="30639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Specify the Ancestor of your Element.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Put a Space between Parent and Child Selector.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This will allow all Parent Selectors to be accessed directly by CSS selectors.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65" name="Google Shape;16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6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67" name="Google Shape;16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4300" y="779325"/>
            <a:ext cx="2472525" cy="428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Ancestor and Child Selector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73" name="Google Shape;173;p27"/>
          <p:cNvSpPr txBox="1"/>
          <p:nvPr>
            <p:ph type="title"/>
          </p:nvPr>
        </p:nvSpPr>
        <p:spPr>
          <a:xfrm>
            <a:off x="504925" y="3187175"/>
            <a:ext cx="30639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Specify the Ancestor of your Element.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Put a Space between Parent and Child Selector.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This will allow all Parent Selectors to be accessed directly by CSS selectors.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4" name="Google Shape;17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7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76" name="Google Shape;17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4300" y="779325"/>
            <a:ext cx="2472525" cy="428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Wildcard Selector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82" name="Google Shape;182;p28"/>
          <p:cNvSpPr txBox="1"/>
          <p:nvPr>
            <p:ph type="title"/>
          </p:nvPr>
        </p:nvSpPr>
        <p:spPr>
          <a:xfrm>
            <a:off x="504925" y="3187175"/>
            <a:ext cx="30639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Used to set Default for the entire Webpage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⚡Grabs all the Selectors on the HTML Page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Should be used only when needed.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83" name="Google Shape;18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8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5025" y="1024900"/>
            <a:ext cx="3639951" cy="379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Inline CSS v/S Exline CSS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91" name="Google Shape;191;p29"/>
          <p:cNvSpPr txBox="1"/>
          <p:nvPr>
            <p:ph type="title"/>
          </p:nvPr>
        </p:nvSpPr>
        <p:spPr>
          <a:xfrm>
            <a:off x="504925" y="3187175"/>
            <a:ext cx="30639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Inline CSS allows you to embed CSS into HTML.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⚡Exline CSS creates a seperate CSS File somewhere.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Better Dev Practices suggest using Exline CSS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92" name="Google Shape;19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9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94" name="Google Shape;19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6100" y="1351025"/>
            <a:ext cx="3462900" cy="346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Understanding Box Model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00" name="Google Shape;200;p30"/>
          <p:cNvSpPr txBox="1"/>
          <p:nvPr>
            <p:ph type="title"/>
          </p:nvPr>
        </p:nvSpPr>
        <p:spPr>
          <a:xfrm>
            <a:off x="504925" y="3187175"/>
            <a:ext cx="30639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All HTML Elements are considered as Boxes.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Content, Padding, Border and Margin are the main part in the Box Model.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It allows us to define spaces around Border aptly.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01" name="Google Shape;20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203" name="Google Shape;20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5300" y="1211250"/>
            <a:ext cx="4401899" cy="349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I don’t like writing CSS. What should I do?</a:t>
            </a:r>
            <a:endParaRPr>
              <a:solidFill>
                <a:srgbClr val="FFC39F"/>
              </a:solidFill>
            </a:endParaRPr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1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211" name="Google Shape;21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8275" y="1416250"/>
            <a:ext cx="3567457" cy="3118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Why Bootstrap?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7" name="Google Shape;217;p32"/>
          <p:cNvSpPr txBox="1"/>
          <p:nvPr>
            <p:ph type="title"/>
          </p:nvPr>
        </p:nvSpPr>
        <p:spPr>
          <a:xfrm>
            <a:off x="504925" y="3187175"/>
            <a:ext cx="30639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Write Less. Do more with Bootstrap.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Design and Implement using HTML.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Responsive-Web Design and Optimized for fast performance.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18" name="Google Shape;218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2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220" name="Google Shape;22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6925" y="1248525"/>
            <a:ext cx="4456152" cy="33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What alternative do I have?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26" name="Google Shape;226;p33"/>
          <p:cNvSpPr txBox="1"/>
          <p:nvPr>
            <p:ph type="title"/>
          </p:nvPr>
        </p:nvSpPr>
        <p:spPr>
          <a:xfrm>
            <a:off x="504925" y="3187175"/>
            <a:ext cx="30639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Bulma CSS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chemeClr val="lt1"/>
                </a:solidFill>
              </a:rPr>
              <a:t>⚡ Semantic UI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chemeClr val="lt1"/>
                </a:solidFill>
              </a:rPr>
              <a:t>⚡ Materialize UI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>
                <a:solidFill>
                  <a:schemeClr val="lt1"/>
                </a:solidFill>
              </a:rPr>
              <a:t>⚡ Pure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229" name="Google Shape;22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5100" y="1030504"/>
            <a:ext cx="3063900" cy="3835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34"/>
          <p:cNvGrpSpPr/>
          <p:nvPr/>
        </p:nvGrpSpPr>
        <p:grpSpPr>
          <a:xfrm>
            <a:off x="1133044" y="2663625"/>
            <a:ext cx="7456207" cy="2479868"/>
            <a:chOff x="1133044" y="2663625"/>
            <a:chExt cx="7456207" cy="2479868"/>
          </a:xfrm>
        </p:grpSpPr>
        <p:sp>
          <p:nvSpPr>
            <p:cNvPr id="235" name="Google Shape;235;p34"/>
            <p:cNvSpPr/>
            <p:nvPr/>
          </p:nvSpPr>
          <p:spPr>
            <a:xfrm>
              <a:off x="7282338" y="3537185"/>
              <a:ext cx="1306913" cy="1601899"/>
            </a:xfrm>
            <a:custGeom>
              <a:rect b="b" l="l" r="r" t="t"/>
              <a:pathLst>
                <a:path extrusionOk="0" h="10535" w="8595">
                  <a:moveTo>
                    <a:pt x="8401" y="0"/>
                  </a:moveTo>
                  <a:cubicBezTo>
                    <a:pt x="6031" y="490"/>
                    <a:pt x="3849" y="1826"/>
                    <a:pt x="2336" y="3713"/>
                  </a:cubicBezTo>
                  <a:cubicBezTo>
                    <a:pt x="826" y="5599"/>
                    <a:pt x="0" y="8118"/>
                    <a:pt x="40" y="10534"/>
                  </a:cubicBezTo>
                  <a:lnTo>
                    <a:pt x="2389" y="10534"/>
                  </a:lnTo>
                  <a:cubicBezTo>
                    <a:pt x="4069" y="9651"/>
                    <a:pt x="6018" y="7788"/>
                    <a:pt x="7011" y="6092"/>
                  </a:cubicBezTo>
                  <a:lnTo>
                    <a:pt x="5442" y="5945"/>
                  </a:lnTo>
                  <a:lnTo>
                    <a:pt x="7464" y="5209"/>
                  </a:lnTo>
                  <a:cubicBezTo>
                    <a:pt x="8207" y="3589"/>
                    <a:pt x="8594" y="1763"/>
                    <a:pt x="840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34"/>
            <p:cNvSpPr/>
            <p:nvPr/>
          </p:nvSpPr>
          <p:spPr>
            <a:xfrm>
              <a:off x="6826176" y="2663625"/>
              <a:ext cx="1013142" cy="2475455"/>
            </a:xfrm>
            <a:custGeom>
              <a:rect b="b" l="l" r="r" t="t"/>
              <a:pathLst>
                <a:path extrusionOk="0" h="16280" w="6663">
                  <a:moveTo>
                    <a:pt x="5786" y="1"/>
                  </a:moveTo>
                  <a:cubicBezTo>
                    <a:pt x="4009" y="1240"/>
                    <a:pt x="2567" y="2940"/>
                    <a:pt x="1607" y="4875"/>
                  </a:cubicBezTo>
                  <a:lnTo>
                    <a:pt x="2400" y="7838"/>
                  </a:lnTo>
                  <a:lnTo>
                    <a:pt x="1033" y="6222"/>
                  </a:lnTo>
                  <a:cubicBezTo>
                    <a:pt x="961" y="6425"/>
                    <a:pt x="894" y="6632"/>
                    <a:pt x="830" y="6842"/>
                  </a:cubicBezTo>
                  <a:cubicBezTo>
                    <a:pt x="1" y="9588"/>
                    <a:pt x="127" y="13610"/>
                    <a:pt x="1177" y="16279"/>
                  </a:cubicBezTo>
                  <a:lnTo>
                    <a:pt x="3740" y="16279"/>
                  </a:lnTo>
                  <a:cubicBezTo>
                    <a:pt x="5703" y="13190"/>
                    <a:pt x="6662" y="9211"/>
                    <a:pt x="6596" y="5355"/>
                  </a:cubicBezTo>
                  <a:lnTo>
                    <a:pt x="6596" y="5355"/>
                  </a:lnTo>
                  <a:lnTo>
                    <a:pt x="5063" y="5832"/>
                  </a:lnTo>
                  <a:lnTo>
                    <a:pt x="6559" y="4455"/>
                  </a:lnTo>
                  <a:cubicBezTo>
                    <a:pt x="6469" y="2916"/>
                    <a:pt x="6212" y="1410"/>
                    <a:pt x="578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4"/>
            <p:cNvSpPr/>
            <p:nvPr/>
          </p:nvSpPr>
          <p:spPr>
            <a:xfrm>
              <a:off x="7080107" y="3299522"/>
              <a:ext cx="449627" cy="1840930"/>
            </a:xfrm>
            <a:custGeom>
              <a:rect b="b" l="l" r="r" t="t"/>
              <a:pathLst>
                <a:path extrusionOk="0" h="12107" w="2957">
                  <a:moveTo>
                    <a:pt x="2746" y="1"/>
                  </a:moveTo>
                  <a:lnTo>
                    <a:pt x="0" y="12060"/>
                  </a:lnTo>
                  <a:lnTo>
                    <a:pt x="210" y="12107"/>
                  </a:lnTo>
                  <a:lnTo>
                    <a:pt x="2956" y="47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34"/>
            <p:cNvSpPr/>
            <p:nvPr/>
          </p:nvSpPr>
          <p:spPr>
            <a:xfrm>
              <a:off x="1133044" y="3020804"/>
              <a:ext cx="1150752" cy="2118278"/>
            </a:xfrm>
            <a:custGeom>
              <a:rect b="b" l="l" r="r" t="t"/>
              <a:pathLst>
                <a:path extrusionOk="0" h="13931" w="7568">
                  <a:moveTo>
                    <a:pt x="1116" y="1"/>
                  </a:moveTo>
                  <a:cubicBezTo>
                    <a:pt x="167" y="2383"/>
                    <a:pt x="0" y="5076"/>
                    <a:pt x="653" y="7555"/>
                  </a:cubicBezTo>
                  <a:cubicBezTo>
                    <a:pt x="690" y="7698"/>
                    <a:pt x="730" y="7838"/>
                    <a:pt x="770" y="7978"/>
                  </a:cubicBezTo>
                  <a:lnTo>
                    <a:pt x="3006" y="9268"/>
                  </a:lnTo>
                  <a:lnTo>
                    <a:pt x="1180" y="9118"/>
                  </a:lnTo>
                  <a:lnTo>
                    <a:pt x="1180" y="9118"/>
                  </a:lnTo>
                  <a:cubicBezTo>
                    <a:pt x="1956" y="10984"/>
                    <a:pt x="3195" y="12667"/>
                    <a:pt x="4768" y="13930"/>
                  </a:cubicBezTo>
                  <a:lnTo>
                    <a:pt x="7568" y="13930"/>
                  </a:lnTo>
                  <a:cubicBezTo>
                    <a:pt x="7301" y="9041"/>
                    <a:pt x="4842" y="3183"/>
                    <a:pt x="111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34"/>
            <p:cNvSpPr/>
            <p:nvPr/>
          </p:nvSpPr>
          <p:spPr>
            <a:xfrm>
              <a:off x="1440497" y="3558472"/>
              <a:ext cx="718156" cy="1585021"/>
            </a:xfrm>
            <a:custGeom>
              <a:rect b="b" l="l" r="r" t="t"/>
              <a:pathLst>
                <a:path extrusionOk="0" h="10424" w="4723">
                  <a:moveTo>
                    <a:pt x="201" y="0"/>
                  </a:moveTo>
                  <a:lnTo>
                    <a:pt x="1" y="87"/>
                  </a:lnTo>
                  <a:lnTo>
                    <a:pt x="4523" y="10424"/>
                  </a:lnTo>
                  <a:lnTo>
                    <a:pt x="4723" y="10337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0" name="Google Shape;240;p34"/>
          <p:cNvSpPr txBox="1"/>
          <p:nvPr>
            <p:ph type="title"/>
          </p:nvPr>
        </p:nvSpPr>
        <p:spPr>
          <a:xfrm>
            <a:off x="138922" y="428506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IN" sz="2200"/>
              <a:t>Endpoint</a:t>
            </a:r>
            <a:endParaRPr sz="2200"/>
          </a:p>
        </p:txBody>
      </p:sp>
      <p:pic>
        <p:nvPicPr>
          <p:cNvPr id="241" name="Google Shape;24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39404" y="4315556"/>
            <a:ext cx="2416040" cy="12332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thank you " id="242" name="Google Shape;242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69758" y="1246020"/>
            <a:ext cx="3549568" cy="3549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79" name="Google Shape;79;p18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What is CSS ?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80" name="Google Shape;80;p18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81" name="Google Shape;81;p18"/>
          <p:cNvSpPr txBox="1"/>
          <p:nvPr>
            <p:ph type="title"/>
          </p:nvPr>
        </p:nvSpPr>
        <p:spPr>
          <a:xfrm>
            <a:off x="514226" y="2806537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⚡Design your Website using CSS.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⚡Make it visually appealing.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⚡Add Animations and more using CSS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⚡Customize your HTML Structure as per your desire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82" name="Google Shape;8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8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6025" y="1456550"/>
            <a:ext cx="4624599" cy="296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90" name="Google Shape;90;p19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What CSS isn’t ?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91" name="Google Shape;91;p19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92" name="Google Shape;92;p19"/>
          <p:cNvSpPr txBox="1"/>
          <p:nvPr>
            <p:ph type="title"/>
          </p:nvPr>
        </p:nvSpPr>
        <p:spPr>
          <a:xfrm>
            <a:off x="514226" y="2806537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It is not a Programming Language.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⚡It is not Easy.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⚡It is hard to Debug and difficult to maintain.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⚡Devs don’t like to do CSS stuffs.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3" name="Google Shape;9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1338" y="1173150"/>
            <a:ext cx="3247325" cy="324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idx="2" type="title"/>
          </p:nvPr>
        </p:nvSpPr>
        <p:spPr>
          <a:xfrm>
            <a:off x="705000" y="1924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What does CSS adds?</a:t>
            </a:r>
            <a:endParaRPr>
              <a:solidFill>
                <a:srgbClr val="FFC39F"/>
              </a:solidFill>
            </a:endParaRPr>
          </a:p>
        </p:txBody>
      </p:sp>
      <p:pic>
        <p:nvPicPr>
          <p:cNvPr id="101" name="Google Shape;10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0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03" name="Google Shape;103;p20"/>
          <p:cNvPicPr preferRelativeResize="0"/>
          <p:nvPr/>
        </p:nvPicPr>
        <p:blipFill rotWithShape="1">
          <a:blip r:embed="rId4">
            <a:alphaModFix/>
          </a:blip>
          <a:srcRect b="-9385" l="0" r="-12296" t="0"/>
          <a:stretch/>
        </p:blipFill>
        <p:spPr>
          <a:xfrm>
            <a:off x="705000" y="1006300"/>
            <a:ext cx="8505800" cy="40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09" name="Google Shape;109;p21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Understanding CSS Syntax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10" name="Google Shape;110;p21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11" name="Google Shape;111;p21"/>
          <p:cNvSpPr txBox="1"/>
          <p:nvPr>
            <p:ph type="title"/>
          </p:nvPr>
        </p:nvSpPr>
        <p:spPr>
          <a:xfrm>
            <a:off x="504926" y="3186937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Selectors are used to start the CSS.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⚡Curly Braces are used to encompass all the Styles.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⚡We have Property-Value Pairs.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⚡Property defines Width, Height and other stuff.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Value defines the </a:t>
            </a:r>
            <a:r>
              <a:rPr lang="en-IN">
                <a:solidFill>
                  <a:schemeClr val="lt1"/>
                </a:solidFill>
              </a:rPr>
              <a:t>specificity</a:t>
            </a:r>
            <a:r>
              <a:rPr lang="en-IN">
                <a:solidFill>
                  <a:schemeClr val="lt1"/>
                </a:solidFill>
              </a:rPr>
              <a:t> behind that Property.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3475" y="1378975"/>
            <a:ext cx="4017893" cy="31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20" name="Google Shape;120;p22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Let’s take an Example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21" name="Google Shape;121;p22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22" name="Google Shape;122;p22"/>
          <p:cNvSpPr txBox="1"/>
          <p:nvPr>
            <p:ph type="title"/>
          </p:nvPr>
        </p:nvSpPr>
        <p:spPr>
          <a:xfrm>
            <a:off x="504926" y="3186937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Here the h1 Tag is taken as the Selector.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Properties are Color, Font Size and Font Weight.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We define the Properties and their Values.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7300" y="1524700"/>
            <a:ext cx="3887351" cy="3122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31" name="Google Shape;131;p23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Class Selectors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32" name="Google Shape;132;p23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33" name="Google Shape;133;p23"/>
          <p:cNvSpPr txBox="1"/>
          <p:nvPr>
            <p:ph type="title"/>
          </p:nvPr>
        </p:nvSpPr>
        <p:spPr>
          <a:xfrm>
            <a:off x="523576" y="2649662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Select all Elements of a Class Attribute.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Use (.) character to grab Class Attribute.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Best Practice for CSS Styling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Create reusable UI Components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4" name="Google Shape;13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5828" y="1089300"/>
            <a:ext cx="3798350" cy="352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42" name="Google Shape;142;p24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ID </a:t>
            </a:r>
            <a:r>
              <a:rPr lang="en-IN"/>
              <a:t>Selectors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43" name="Google Shape;143;p24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44" name="Google Shape;144;p24"/>
          <p:cNvSpPr txBox="1"/>
          <p:nvPr>
            <p:ph type="title"/>
          </p:nvPr>
        </p:nvSpPr>
        <p:spPr>
          <a:xfrm>
            <a:off x="523576" y="2649662"/>
            <a:ext cx="374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Should be Unique in the HTML Document.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Used to style a given ID.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Used with a (#) Character.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5" name="Google Shape;14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9875" y="1129102"/>
            <a:ext cx="4290274" cy="344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85507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idx="3" type="subTitle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53" name="Google Shape;153;p25"/>
          <p:cNvSpPr txBox="1"/>
          <p:nvPr>
            <p:ph idx="2"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IN"/>
              <a:t>Combine Multiple Selectors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54" name="Google Shape;154;p25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155" name="Google Shape;155;p25"/>
          <p:cNvSpPr txBox="1"/>
          <p:nvPr>
            <p:ph type="title"/>
          </p:nvPr>
        </p:nvSpPr>
        <p:spPr>
          <a:xfrm>
            <a:off x="523575" y="2876200"/>
            <a:ext cx="30639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/>
              <a:t>⚡ Combine Multiple Selectors as many times as you want.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lt1"/>
                </a:solidFill>
              </a:rPr>
              <a:t>⚡ Used to add CSS to multiple Components.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23898" y="4295923"/>
            <a:ext cx="2416038" cy="123325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/>
          <p:nvPr/>
        </p:nvSpPr>
        <p:spPr>
          <a:xfrm>
            <a:off x="5243912" y="3721479"/>
            <a:ext cx="2662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</a:pPr>
            <a:r>
              <a:t/>
            </a:r>
            <a:endParaRPr b="1" i="0" sz="1600" u="none" cap="none" strike="noStrike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pic>
        <p:nvPicPr>
          <p:cNvPr id="158" name="Google Shape;15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5775" y="1369725"/>
            <a:ext cx="5012051" cy="3429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-learning presentation by Slidesgo">
  <a:themeElements>
    <a:clrScheme name="Office">
      <a:dk1>
        <a:srgbClr val="434343"/>
      </a:dk1>
      <a:lt1>
        <a:srgbClr val="FFC39F"/>
      </a:lt1>
      <a:dk2>
        <a:srgbClr val="F7965C"/>
      </a:dk2>
      <a:lt2>
        <a:srgbClr val="FFFFFF"/>
      </a:lt2>
      <a:accent1>
        <a:srgbClr val="434343"/>
      </a:accent1>
      <a:accent2>
        <a:srgbClr val="FDD8C2"/>
      </a:accent2>
      <a:accent3>
        <a:srgbClr val="FFC39F"/>
      </a:accent3>
      <a:accent4>
        <a:srgbClr val="F7965C"/>
      </a:accent4>
      <a:accent5>
        <a:srgbClr val="FB8A47"/>
      </a:accent5>
      <a:accent6>
        <a:srgbClr val="FFFFFF"/>
      </a:accent6>
      <a:hlink>
        <a:srgbClr val="FFC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